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97B-C0A5-4D0C-839D-F8B94E5D92D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8476-4567-47B3-9870-C1A000DD93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674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97B-C0A5-4D0C-839D-F8B94E5D92D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8476-4567-47B3-9870-C1A000DD93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486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97B-C0A5-4D0C-839D-F8B94E5D92D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8476-4567-47B3-9870-C1A000DD93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540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97B-C0A5-4D0C-839D-F8B94E5D92D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8476-4567-47B3-9870-C1A000DD93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09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97B-C0A5-4D0C-839D-F8B94E5D92D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8476-4567-47B3-9870-C1A000DD93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708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97B-C0A5-4D0C-839D-F8B94E5D92D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8476-4567-47B3-9870-C1A000DD93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703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97B-C0A5-4D0C-839D-F8B94E5D92D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8476-4567-47B3-9870-C1A000DD93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771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97B-C0A5-4D0C-839D-F8B94E5D92D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8476-4567-47B3-9870-C1A000DD93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266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97B-C0A5-4D0C-839D-F8B94E5D92D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8476-4567-47B3-9870-C1A000DD93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602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97B-C0A5-4D0C-839D-F8B94E5D92D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8476-4567-47B3-9870-C1A000DD93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809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97B-C0A5-4D0C-839D-F8B94E5D92D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8476-4567-47B3-9870-C1A000DD93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872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3897B-C0A5-4D0C-839D-F8B94E5D92D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48476-4567-47B3-9870-C1A000DD93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060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Množenje i dijeljenje brojem 8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00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162425" cy="49053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9992" y="548680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U jednom je kolu 8 plesača.</a:t>
            </a:r>
          </a:p>
          <a:p>
            <a:r>
              <a:rPr lang="hr-HR" dirty="0" smtClean="0"/>
              <a:t>Koliko je plesača u 4 kola?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484784"/>
            <a:ext cx="3238500" cy="11334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99992" y="2996953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mtClean="0"/>
              <a:t>Računska </a:t>
            </a:r>
            <a:r>
              <a:rPr lang="hr-HR" smtClean="0"/>
              <a:t>radnja</a:t>
            </a:r>
            <a:r>
              <a:rPr lang="hr-HR" smtClean="0"/>
              <a:t>: </a:t>
            </a:r>
            <a:r>
              <a:rPr lang="hr-HR" dirty="0" smtClean="0"/>
              <a:t>zbrajanje i množenje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350100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RAČUN: 8+8+</a:t>
            </a:r>
            <a:r>
              <a:rPr lang="hr-HR" dirty="0" err="1" smtClean="0"/>
              <a:t>8</a:t>
            </a:r>
            <a:r>
              <a:rPr lang="hr-HR" dirty="0" smtClean="0"/>
              <a:t>+8=32</a:t>
            </a:r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407707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4</a:t>
            </a:r>
            <a:r>
              <a:rPr lang="hr-HR" dirty="0" smtClean="0">
                <a:latin typeface="Calibri"/>
              </a:rPr>
              <a:t>·8=32</a:t>
            </a:r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4499992" y="4905375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ODGOVOR: U 4 kola su 32 plesača.</a:t>
            </a:r>
            <a:endParaRPr lang="hr-H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5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66933"/>
              </p:ext>
            </p:extLst>
          </p:nvPr>
        </p:nvGraphicFramePr>
        <p:xfrm>
          <a:off x="683568" y="1340768"/>
          <a:ext cx="5159474" cy="4572080"/>
        </p:xfrm>
        <a:graphic>
          <a:graphicData uri="http://schemas.openxmlformats.org/drawingml/2006/table">
            <a:tbl>
              <a:tblPr firstRow="1" bandRow="1"/>
              <a:tblGrid>
                <a:gridCol w="2579737"/>
                <a:gridCol w="2579737"/>
              </a:tblGrid>
              <a:tr h="45369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n-lt"/>
                        </a:rPr>
                        <a:t>8·1=8</a:t>
                      </a:r>
                      <a:endParaRPr lang="hr-HR" sz="2400" dirty="0">
                        <a:latin typeface="+mn-lt"/>
                      </a:endParaRPr>
                    </a:p>
                  </a:txBody>
                  <a:tcPr marT="45724" marB="45724">
                    <a:lnL w="12700" cmpd="sng">
                      <a:solidFill>
                        <a:srgbClr val="79B5B0"/>
                      </a:solidFill>
                    </a:lnL>
                    <a:lnR w="12700" cap="flat" cmpd="sng" algn="ctr">
                      <a:solidFill>
                        <a:srgbClr val="79B5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9B5B0"/>
                      </a:solidFill>
                    </a:lnT>
                    <a:lnB w="12700" cmpd="sng">
                      <a:solidFill>
                        <a:srgbClr val="79B5B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B5B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n-lt"/>
                        </a:rPr>
                        <a:t>1·8=</a:t>
                      </a:r>
                      <a:r>
                        <a:rPr lang="hr-HR" sz="2400" dirty="0" err="1" smtClean="0">
                          <a:solidFill>
                            <a:srgbClr val="C00000"/>
                          </a:solidFill>
                          <a:latin typeface="+mn-lt"/>
                        </a:rPr>
                        <a:t>8</a:t>
                      </a:r>
                      <a:endParaRPr lang="hr-HR" sz="24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rgbClr val="79B5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79B5B0"/>
                      </a:solidFill>
                    </a:lnR>
                    <a:lnT w="12700" cmpd="sng">
                      <a:solidFill>
                        <a:srgbClr val="79B5B0"/>
                      </a:solidFill>
                    </a:lnT>
                    <a:lnB w="12700" cmpd="sng">
                      <a:solidFill>
                        <a:srgbClr val="79B5B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B5B0">
                        <a:tint val="40000"/>
                      </a:srgbClr>
                    </a:solidFill>
                  </a:tcPr>
                </a:tc>
              </a:tr>
              <a:tr h="45369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n-lt"/>
                        </a:rPr>
                        <a:t>8·2=16</a:t>
                      </a:r>
                      <a:endParaRPr lang="hr-HR" sz="2400" dirty="0">
                        <a:latin typeface="+mn-lt"/>
                      </a:endParaRPr>
                    </a:p>
                  </a:txBody>
                  <a:tcPr marT="45724" marB="45724">
                    <a:lnL w="12700" cmpd="sng">
                      <a:solidFill>
                        <a:srgbClr val="79B5B0"/>
                      </a:solidFill>
                    </a:lnL>
                    <a:lnR w="12700" cmpd="sng">
                      <a:solidFill>
                        <a:srgbClr val="79B5B0"/>
                      </a:solidFill>
                    </a:lnR>
                    <a:lnT w="12700" cmpd="sng">
                      <a:solidFill>
                        <a:srgbClr val="79B5B0"/>
                      </a:solidFill>
                    </a:lnT>
                    <a:lnB w="12700" cmpd="sng">
                      <a:solidFill>
                        <a:srgbClr val="79B5B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B5B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n-lt"/>
                        </a:rPr>
                        <a:t>2·8=</a:t>
                      </a:r>
                      <a:r>
                        <a:rPr lang="hr-HR" sz="24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16</a:t>
                      </a:r>
                      <a:endParaRPr lang="hr-HR" sz="24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T="45724" marB="45724">
                    <a:lnL w="12700" cmpd="sng">
                      <a:solidFill>
                        <a:srgbClr val="79B5B0"/>
                      </a:solidFill>
                    </a:lnL>
                    <a:lnR w="12700" cmpd="sng">
                      <a:solidFill>
                        <a:srgbClr val="79B5B0"/>
                      </a:solidFill>
                    </a:lnR>
                    <a:lnT w="12700" cmpd="sng">
                      <a:solidFill>
                        <a:srgbClr val="79B5B0"/>
                      </a:solidFill>
                    </a:lnT>
                    <a:lnB w="12700" cmpd="sng">
                      <a:solidFill>
                        <a:srgbClr val="79B5B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B5B0">
                        <a:tint val="20000"/>
                      </a:srgbClr>
                    </a:solidFill>
                  </a:tcPr>
                </a:tc>
              </a:tr>
              <a:tr h="45369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n-lt"/>
                        </a:rPr>
                        <a:t>8·3=24</a:t>
                      </a:r>
                      <a:endParaRPr lang="hr-HR" sz="2400" dirty="0">
                        <a:latin typeface="+mn-lt"/>
                      </a:endParaRPr>
                    </a:p>
                  </a:txBody>
                  <a:tcPr marT="45724" marB="45724">
                    <a:lnL w="12700" cmpd="sng">
                      <a:solidFill>
                        <a:srgbClr val="79B5B0"/>
                      </a:solidFill>
                    </a:lnL>
                    <a:lnR w="12700" cmpd="sng">
                      <a:solidFill>
                        <a:srgbClr val="79B5B0"/>
                      </a:solidFill>
                    </a:lnR>
                    <a:lnT w="12700" cmpd="sng">
                      <a:solidFill>
                        <a:srgbClr val="79B5B0"/>
                      </a:solidFill>
                    </a:lnT>
                    <a:lnB w="12700" cmpd="sng">
                      <a:solidFill>
                        <a:srgbClr val="79B5B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B5B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n-lt"/>
                        </a:rPr>
                        <a:t>3·8=</a:t>
                      </a:r>
                      <a:r>
                        <a:rPr lang="hr-HR" sz="24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24</a:t>
                      </a:r>
                      <a:endParaRPr lang="hr-HR" sz="24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T="45724" marB="45724">
                    <a:lnL w="12700" cmpd="sng">
                      <a:solidFill>
                        <a:srgbClr val="79B5B0"/>
                      </a:solidFill>
                    </a:lnL>
                    <a:lnR w="12700" cmpd="sng">
                      <a:solidFill>
                        <a:srgbClr val="79B5B0"/>
                      </a:solidFill>
                    </a:lnR>
                    <a:lnT w="12700" cmpd="sng">
                      <a:solidFill>
                        <a:srgbClr val="79B5B0"/>
                      </a:solidFill>
                    </a:lnT>
                    <a:lnB w="12700" cmpd="sng">
                      <a:solidFill>
                        <a:srgbClr val="79B5B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B5B0">
                        <a:tint val="40000"/>
                      </a:srgbClr>
                    </a:solidFill>
                  </a:tcPr>
                </a:tc>
              </a:tr>
              <a:tr h="45369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n-lt"/>
                        </a:rPr>
                        <a:t>8·4=32</a:t>
                      </a:r>
                      <a:endParaRPr lang="hr-HR" sz="2400" dirty="0">
                        <a:latin typeface="+mn-lt"/>
                      </a:endParaRPr>
                    </a:p>
                  </a:txBody>
                  <a:tcPr marT="45724" marB="45724">
                    <a:lnL w="12700" cmpd="sng">
                      <a:solidFill>
                        <a:srgbClr val="79B5B0"/>
                      </a:solidFill>
                    </a:lnL>
                    <a:lnR w="12700" cmpd="sng">
                      <a:solidFill>
                        <a:srgbClr val="79B5B0"/>
                      </a:solidFill>
                    </a:lnR>
                    <a:lnT w="12700" cmpd="sng">
                      <a:solidFill>
                        <a:srgbClr val="79B5B0"/>
                      </a:solidFill>
                    </a:lnT>
                    <a:lnB w="12700" cmpd="sng">
                      <a:solidFill>
                        <a:srgbClr val="79B5B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B5B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n-lt"/>
                        </a:rPr>
                        <a:t>4·8=</a:t>
                      </a:r>
                      <a:r>
                        <a:rPr lang="hr-HR" sz="24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32</a:t>
                      </a:r>
                      <a:endParaRPr lang="hr-HR" sz="24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T="45724" marB="45724">
                    <a:lnL w="12700" cmpd="sng">
                      <a:solidFill>
                        <a:srgbClr val="79B5B0"/>
                      </a:solidFill>
                    </a:lnL>
                    <a:lnR w="12700" cmpd="sng">
                      <a:solidFill>
                        <a:srgbClr val="79B5B0"/>
                      </a:solidFill>
                    </a:lnR>
                    <a:lnT w="12700" cmpd="sng">
                      <a:solidFill>
                        <a:srgbClr val="79B5B0"/>
                      </a:solidFill>
                    </a:lnT>
                    <a:lnB w="12700" cmpd="sng">
                      <a:solidFill>
                        <a:srgbClr val="79B5B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B5B0">
                        <a:tint val="20000"/>
                      </a:srgbClr>
                    </a:solidFill>
                  </a:tcPr>
                </a:tc>
              </a:tr>
              <a:tr h="45369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n-lt"/>
                        </a:rPr>
                        <a:t>8·5=40</a:t>
                      </a:r>
                      <a:endParaRPr lang="hr-HR" sz="2400" dirty="0">
                        <a:latin typeface="+mn-lt"/>
                      </a:endParaRPr>
                    </a:p>
                  </a:txBody>
                  <a:tcPr marT="45724" marB="45724">
                    <a:lnL w="12700" cmpd="sng">
                      <a:solidFill>
                        <a:srgbClr val="79B5B0"/>
                      </a:solidFill>
                    </a:lnL>
                    <a:lnR w="12700" cmpd="sng">
                      <a:solidFill>
                        <a:srgbClr val="79B5B0"/>
                      </a:solidFill>
                    </a:lnR>
                    <a:lnT w="12700" cmpd="sng">
                      <a:solidFill>
                        <a:srgbClr val="79B5B0"/>
                      </a:solidFill>
                    </a:lnT>
                    <a:lnB w="12700" cmpd="sng">
                      <a:solidFill>
                        <a:srgbClr val="79B5B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B5B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n-lt"/>
                        </a:rPr>
                        <a:t>5·8=</a:t>
                      </a:r>
                      <a:r>
                        <a:rPr lang="hr-HR" sz="24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40</a:t>
                      </a:r>
                      <a:endParaRPr lang="hr-HR" sz="24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T="45724" marB="45724">
                    <a:lnL w="12700" cmpd="sng">
                      <a:solidFill>
                        <a:srgbClr val="79B5B0"/>
                      </a:solidFill>
                    </a:lnL>
                    <a:lnR w="12700" cmpd="sng">
                      <a:solidFill>
                        <a:srgbClr val="79B5B0"/>
                      </a:solidFill>
                    </a:lnR>
                    <a:lnT w="12700" cmpd="sng">
                      <a:solidFill>
                        <a:srgbClr val="79B5B0"/>
                      </a:solidFill>
                    </a:lnT>
                    <a:lnB w="12700" cmpd="sng">
                      <a:solidFill>
                        <a:srgbClr val="79B5B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B5B0">
                        <a:tint val="40000"/>
                      </a:srgbClr>
                    </a:solidFill>
                  </a:tcPr>
                </a:tc>
              </a:tr>
              <a:tr h="45369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n-lt"/>
                        </a:rPr>
                        <a:t>8·6=48</a:t>
                      </a:r>
                      <a:endParaRPr lang="hr-HR" sz="2400" dirty="0">
                        <a:latin typeface="+mn-lt"/>
                      </a:endParaRPr>
                    </a:p>
                  </a:txBody>
                  <a:tcPr marT="45724" marB="45724">
                    <a:lnL w="12700" cmpd="sng">
                      <a:solidFill>
                        <a:srgbClr val="79B5B0"/>
                      </a:solidFill>
                    </a:lnL>
                    <a:lnR w="12700" cmpd="sng">
                      <a:solidFill>
                        <a:srgbClr val="79B5B0"/>
                      </a:solidFill>
                    </a:lnR>
                    <a:lnT w="12700" cmpd="sng">
                      <a:solidFill>
                        <a:srgbClr val="79B5B0"/>
                      </a:solidFill>
                    </a:lnT>
                    <a:lnB w="12700" cmpd="sng">
                      <a:solidFill>
                        <a:srgbClr val="79B5B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B5B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n-lt"/>
                        </a:rPr>
                        <a:t>6·8=</a:t>
                      </a:r>
                      <a:r>
                        <a:rPr lang="hr-HR" sz="24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48</a:t>
                      </a:r>
                      <a:endParaRPr lang="hr-HR" sz="24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T="45724" marB="45724">
                    <a:lnL w="12700" cmpd="sng">
                      <a:solidFill>
                        <a:srgbClr val="79B5B0"/>
                      </a:solidFill>
                    </a:lnL>
                    <a:lnR w="12700" cmpd="sng">
                      <a:solidFill>
                        <a:srgbClr val="79B5B0"/>
                      </a:solidFill>
                    </a:lnR>
                    <a:lnT w="12700" cmpd="sng">
                      <a:solidFill>
                        <a:srgbClr val="79B5B0"/>
                      </a:solidFill>
                    </a:lnT>
                    <a:lnB w="12700" cmpd="sng">
                      <a:solidFill>
                        <a:srgbClr val="79B5B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B5B0">
                        <a:tint val="20000"/>
                      </a:srgbClr>
                    </a:solidFill>
                  </a:tcPr>
                </a:tc>
              </a:tr>
              <a:tr h="45369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n-lt"/>
                        </a:rPr>
                        <a:t>8·7=56</a:t>
                      </a:r>
                      <a:endParaRPr lang="hr-HR" sz="2400" dirty="0">
                        <a:latin typeface="+mn-lt"/>
                      </a:endParaRPr>
                    </a:p>
                  </a:txBody>
                  <a:tcPr marT="45724" marB="45724">
                    <a:lnL w="12700" cmpd="sng">
                      <a:solidFill>
                        <a:srgbClr val="79B5B0"/>
                      </a:solidFill>
                    </a:lnL>
                    <a:lnR w="12700" cmpd="sng">
                      <a:solidFill>
                        <a:srgbClr val="79B5B0"/>
                      </a:solidFill>
                    </a:lnR>
                    <a:lnT w="12700" cmpd="sng">
                      <a:solidFill>
                        <a:srgbClr val="79B5B0"/>
                      </a:solidFill>
                    </a:lnT>
                    <a:lnB w="12700" cmpd="sng">
                      <a:solidFill>
                        <a:srgbClr val="79B5B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B5B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n-lt"/>
                        </a:rPr>
                        <a:t>7·8=</a:t>
                      </a:r>
                      <a:r>
                        <a:rPr lang="hr-HR" sz="24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56</a:t>
                      </a:r>
                      <a:endParaRPr lang="hr-HR" sz="24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T="45724" marB="45724">
                    <a:lnL w="12700" cmpd="sng">
                      <a:solidFill>
                        <a:srgbClr val="79B5B0"/>
                      </a:solidFill>
                    </a:lnL>
                    <a:lnR w="12700" cmpd="sng">
                      <a:solidFill>
                        <a:srgbClr val="79B5B0"/>
                      </a:solidFill>
                    </a:lnR>
                    <a:lnT w="12700" cmpd="sng">
                      <a:solidFill>
                        <a:srgbClr val="79B5B0"/>
                      </a:solidFill>
                    </a:lnT>
                    <a:lnB w="12700" cmpd="sng">
                      <a:solidFill>
                        <a:srgbClr val="79B5B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B5B0">
                        <a:tint val="40000"/>
                      </a:srgbClr>
                    </a:solidFill>
                  </a:tcPr>
                </a:tc>
              </a:tr>
              <a:tr h="45369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n-lt"/>
                        </a:rPr>
                        <a:t>8·</a:t>
                      </a:r>
                      <a:r>
                        <a:rPr lang="hr-HR" sz="2400" dirty="0" err="1" smtClean="0">
                          <a:latin typeface="+mn-lt"/>
                        </a:rPr>
                        <a:t>8</a:t>
                      </a:r>
                      <a:r>
                        <a:rPr lang="hr-HR" sz="2400" dirty="0" smtClean="0">
                          <a:latin typeface="+mn-lt"/>
                        </a:rPr>
                        <a:t>=64</a:t>
                      </a:r>
                      <a:endParaRPr lang="hr-HR" sz="2400" dirty="0">
                        <a:latin typeface="+mn-lt"/>
                      </a:endParaRPr>
                    </a:p>
                  </a:txBody>
                  <a:tcPr marT="45724" marB="45724">
                    <a:lnL w="12700" cmpd="sng">
                      <a:solidFill>
                        <a:srgbClr val="79B5B0"/>
                      </a:solidFill>
                    </a:lnL>
                    <a:lnR w="12700" cap="flat" cmpd="sng" algn="ctr">
                      <a:solidFill>
                        <a:srgbClr val="79B5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9B5B0"/>
                      </a:solidFill>
                    </a:lnT>
                    <a:lnB w="12700" cap="flat" cmpd="sng" algn="ctr">
                      <a:solidFill>
                        <a:srgbClr val="79B5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B5B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n-lt"/>
                        </a:rPr>
                        <a:t>8·</a:t>
                      </a:r>
                      <a:r>
                        <a:rPr lang="hr-HR" sz="2400" dirty="0" err="1" smtClean="0">
                          <a:latin typeface="+mn-lt"/>
                        </a:rPr>
                        <a:t>8</a:t>
                      </a:r>
                      <a:r>
                        <a:rPr lang="hr-HR" sz="2400" dirty="0" smtClean="0">
                          <a:latin typeface="+mn-lt"/>
                        </a:rPr>
                        <a:t>=</a:t>
                      </a:r>
                      <a:r>
                        <a:rPr lang="hr-HR" sz="24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64</a:t>
                      </a:r>
                      <a:endParaRPr lang="hr-HR" sz="24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rgbClr val="79B5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79B5B0"/>
                      </a:solidFill>
                    </a:lnR>
                    <a:lnT w="12700" cmpd="sng">
                      <a:solidFill>
                        <a:srgbClr val="79B5B0"/>
                      </a:solidFill>
                    </a:lnT>
                    <a:lnB w="12700" cap="flat" cmpd="sng" algn="ctr">
                      <a:solidFill>
                        <a:srgbClr val="79B5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B5B0">
                        <a:tint val="20000"/>
                      </a:srgbClr>
                    </a:solidFill>
                  </a:tcPr>
                </a:tc>
              </a:tr>
              <a:tr h="45369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n-lt"/>
                        </a:rPr>
                        <a:t>8·9=72</a:t>
                      </a:r>
                      <a:endParaRPr lang="hr-HR" sz="2400" dirty="0">
                        <a:latin typeface="+mn-lt"/>
                      </a:endParaRPr>
                    </a:p>
                  </a:txBody>
                  <a:tcPr marT="45724" marB="45724">
                    <a:lnL w="12700" cmpd="sng">
                      <a:solidFill>
                        <a:srgbClr val="79B5B0"/>
                      </a:solidFill>
                    </a:lnL>
                    <a:lnR w="12700" cap="flat" cmpd="sng" algn="ctr">
                      <a:solidFill>
                        <a:srgbClr val="79B5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9B5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9B5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B5B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n-lt"/>
                        </a:rPr>
                        <a:t>9·8=</a:t>
                      </a:r>
                      <a:r>
                        <a:rPr lang="hr-HR" sz="24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72</a:t>
                      </a:r>
                      <a:endParaRPr lang="hr-HR" sz="24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rgbClr val="79B5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79B5B0"/>
                      </a:solidFill>
                    </a:lnR>
                    <a:lnT w="12700" cap="flat" cmpd="sng" algn="ctr">
                      <a:solidFill>
                        <a:srgbClr val="79B5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9B5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B5B0">
                        <a:tint val="20000"/>
                      </a:srgbClr>
                    </a:solidFill>
                  </a:tcPr>
                </a:tc>
              </a:tr>
              <a:tr h="4536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hr-HR" sz="2400" dirty="0" smtClean="0">
                          <a:latin typeface="+mn-lt"/>
                        </a:rPr>
                        <a:t>8·10=80</a:t>
                      </a:r>
                      <a:endParaRPr lang="hr-HR" sz="2400" dirty="0">
                        <a:latin typeface="+mn-lt"/>
                      </a:endParaRPr>
                    </a:p>
                  </a:txBody>
                  <a:tcPr marT="45724" marB="45724">
                    <a:lnL w="12700" cmpd="sng">
                      <a:solidFill>
                        <a:srgbClr val="79B5B0"/>
                      </a:solidFill>
                    </a:lnL>
                    <a:lnR w="12700" cmpd="sng">
                      <a:solidFill>
                        <a:srgbClr val="79B5B0"/>
                      </a:solidFill>
                    </a:lnR>
                    <a:lnT w="12700" cmpd="sng">
                      <a:solidFill>
                        <a:srgbClr val="79B5B0"/>
                      </a:solidFill>
                    </a:lnT>
                    <a:lnB w="12700" cmpd="sng">
                      <a:solidFill>
                        <a:srgbClr val="79B5B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B5B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hr-HR" sz="2400" dirty="0" smtClean="0">
                          <a:latin typeface="+mn-lt"/>
                        </a:rPr>
                        <a:t>10·8=</a:t>
                      </a:r>
                      <a:r>
                        <a:rPr lang="hr-HR" sz="24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80</a:t>
                      </a:r>
                      <a:endParaRPr lang="hr-HR" sz="24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T="45724" marB="45724">
                    <a:lnL w="12700" cmpd="sng">
                      <a:solidFill>
                        <a:srgbClr val="79B5B0"/>
                      </a:solidFill>
                    </a:lnL>
                    <a:lnR w="12700" cmpd="sng">
                      <a:solidFill>
                        <a:srgbClr val="79B5B0"/>
                      </a:solidFill>
                    </a:lnR>
                    <a:lnT w="12700" cmpd="sng">
                      <a:solidFill>
                        <a:srgbClr val="79B5B0"/>
                      </a:solidFill>
                    </a:lnT>
                    <a:lnB w="12700" cmpd="sng">
                      <a:solidFill>
                        <a:srgbClr val="79B5B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B5B0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7704" y="66133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Ako faktori zamijene mjesta, umnožak se ne mijenja.</a:t>
            </a:r>
            <a:endParaRPr lang="hr-HR" dirty="0"/>
          </a:p>
        </p:txBody>
      </p:sp>
      <p:sp>
        <p:nvSpPr>
          <p:cNvPr id="4" name="Right Arrow 3"/>
          <p:cNvSpPr/>
          <p:nvPr/>
        </p:nvSpPr>
        <p:spPr>
          <a:xfrm>
            <a:off x="5663627" y="3140968"/>
            <a:ext cx="978408" cy="4846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xtBox 4"/>
          <p:cNvSpPr txBox="1"/>
          <p:nvPr/>
        </p:nvSpPr>
        <p:spPr>
          <a:xfrm>
            <a:off x="6642035" y="2967785"/>
            <a:ext cx="2034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VIŠEKRATNICI</a:t>
            </a:r>
          </a:p>
          <a:p>
            <a:pPr algn="ctr"/>
            <a:r>
              <a:rPr lang="hr-HR" sz="2400" dirty="0" smtClean="0"/>
              <a:t>BROJA 8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11397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" y="794321"/>
            <a:ext cx="4283968" cy="50440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0" y="332656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16 dječaka odložilo je svoje šeširiće na 8 jednakih hrpa. </a:t>
            </a:r>
          </a:p>
          <a:p>
            <a:r>
              <a:rPr lang="hr-HR" dirty="0" smtClean="0"/>
              <a:t>Koliko je šeširića na svakoj hrpi?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390" y="1412776"/>
            <a:ext cx="3514725" cy="1000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45390" y="252942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Računska radnja: oduzimanje i dijeljenje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20477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RAČUN: 16-8=</a:t>
            </a:r>
            <a:r>
              <a:rPr lang="hr-HR" dirty="0" err="1" smtClean="0"/>
              <a:t>8</a:t>
            </a:r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               8-8=0</a:t>
            </a:r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6516216" y="320477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16:8=2</a:t>
            </a:r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4365104"/>
            <a:ext cx="4149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ODGOVOR: Na svakoj hrpi je 2 šeširića.</a:t>
            </a:r>
            <a:endParaRPr lang="hr-H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3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343886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Ana je skupila 56 bodova u društvenoj igrici, a Iva 8 puta manje. Koliko je bodova skupila Iva? </a:t>
            </a:r>
            <a:endParaRPr kumimoji="0" lang="hr-HR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48478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Računska radnja: oduzimanje i dijeljenje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060848"/>
            <a:ext cx="20162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RAČUN:  56-8=48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48-8=40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40-8=32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32-8=24</a:t>
            </a:r>
          </a:p>
          <a:p>
            <a:r>
              <a:rPr lang="hr-HR" dirty="0" smtClean="0"/>
              <a:t>                24-8=16</a:t>
            </a:r>
          </a:p>
          <a:p>
            <a:r>
              <a:rPr lang="hr-HR" dirty="0" smtClean="0"/>
              <a:t>                16-8=</a:t>
            </a:r>
            <a:r>
              <a:rPr lang="hr-HR" dirty="0" err="1" smtClean="0"/>
              <a:t>8</a:t>
            </a:r>
            <a:endParaRPr lang="hr-HR" dirty="0" smtClean="0"/>
          </a:p>
          <a:p>
            <a:r>
              <a:rPr lang="hr-HR" dirty="0" smtClean="0"/>
              <a:t>                  8-8=0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206084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56:8=7</a:t>
            </a:r>
            <a:endParaRPr lang="hr-H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450912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ODGOVOR: Iva je skupila 7 bodova.</a:t>
            </a:r>
            <a:endParaRPr lang="hr-HR" dirty="0"/>
          </a:p>
        </p:txBody>
      </p:sp>
      <p:sp>
        <p:nvSpPr>
          <p:cNvPr id="7" name="Rectangle 6"/>
          <p:cNvSpPr/>
          <p:nvPr/>
        </p:nvSpPr>
        <p:spPr>
          <a:xfrm>
            <a:off x="4572000" y="2060849"/>
            <a:ext cx="1737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2400" dirty="0">
                <a:solidFill>
                  <a:prstClr val="black"/>
                </a:solidFill>
              </a:rPr>
              <a:t>jer je 7·8=56</a:t>
            </a:r>
          </a:p>
        </p:txBody>
      </p:sp>
    </p:spTree>
    <p:extLst>
      <p:ext uri="{BB962C8B-B14F-4D97-AF65-F5344CB8AC3E}">
        <p14:creationId xmlns:p14="http://schemas.microsoft.com/office/powerpoint/2010/main" val="337178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692696"/>
            <a:ext cx="453650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  8:8=1    jer je   1·8=</a:t>
            </a:r>
            <a:r>
              <a:rPr lang="hr-HR" sz="3200" dirty="0" err="1" smtClean="0"/>
              <a:t>8</a:t>
            </a:r>
            <a:endParaRPr lang="hr-HR" sz="3200" dirty="0" smtClean="0"/>
          </a:p>
          <a:p>
            <a:r>
              <a:rPr lang="hr-HR" sz="3200" dirty="0" smtClean="0"/>
              <a:t>16:8=2    jer je   2·8=16</a:t>
            </a:r>
          </a:p>
          <a:p>
            <a:r>
              <a:rPr lang="hr-HR" sz="3200" dirty="0" smtClean="0"/>
              <a:t>24:8=3    jer je   3·8=24</a:t>
            </a:r>
          </a:p>
          <a:p>
            <a:r>
              <a:rPr lang="hr-HR" sz="3200" dirty="0" smtClean="0"/>
              <a:t>32:8=4    jer je   4·8=32</a:t>
            </a:r>
          </a:p>
          <a:p>
            <a:r>
              <a:rPr lang="hr-HR" sz="3200" dirty="0" smtClean="0"/>
              <a:t>40:8=5    jer je   5·8=40</a:t>
            </a:r>
          </a:p>
          <a:p>
            <a:r>
              <a:rPr lang="hr-HR" sz="3200" dirty="0" smtClean="0"/>
              <a:t>48:8=6    jer je   6·8=48</a:t>
            </a:r>
          </a:p>
          <a:p>
            <a:r>
              <a:rPr lang="hr-HR" sz="3200" dirty="0" smtClean="0"/>
              <a:t>56:8=7    jer je   7·8=56</a:t>
            </a:r>
          </a:p>
          <a:p>
            <a:r>
              <a:rPr lang="hr-HR" sz="3200" dirty="0" smtClean="0"/>
              <a:t>64:8=</a:t>
            </a:r>
            <a:r>
              <a:rPr lang="hr-HR" sz="3200" dirty="0" err="1" smtClean="0"/>
              <a:t>8</a:t>
            </a:r>
            <a:r>
              <a:rPr lang="hr-HR" sz="3200" dirty="0" smtClean="0"/>
              <a:t>    jer je   8·8=64</a:t>
            </a:r>
          </a:p>
          <a:p>
            <a:r>
              <a:rPr lang="hr-HR" sz="3200" dirty="0" smtClean="0"/>
              <a:t>72:8=9    jer je   9·8=72</a:t>
            </a:r>
          </a:p>
          <a:p>
            <a:r>
              <a:rPr lang="hr-HR" sz="3200" dirty="0" smtClean="0"/>
              <a:t>80:8=10  jer je  10·8=80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43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205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Množenje i dijeljenje brojem 8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Množenje i dijeljenje brojem 8</dc:title>
  <dc:creator>Renatka</dc:creator>
  <cp:lastModifiedBy>Renatka</cp:lastModifiedBy>
  <cp:revision>7</cp:revision>
  <dcterms:created xsi:type="dcterms:W3CDTF">2020-05-11T17:08:04Z</dcterms:created>
  <dcterms:modified xsi:type="dcterms:W3CDTF">2020-05-11T20:25:42Z</dcterms:modified>
</cp:coreProperties>
</file>